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264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2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380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133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9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338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39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40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29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42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30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C48AE-3027-44DD-9C73-1A885D7B5D70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7BDCD-6C02-4025-BA8B-F0EB1479AF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009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476672"/>
            <a:ext cx="8784976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95536" y="1546041"/>
            <a:ext cx="500667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지정교양과목</a:t>
            </a:r>
            <a:endParaRPr lang="en-US" altLang="ko-KR" sz="11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신</a:t>
            </a:r>
            <a:r>
              <a:rPr lang="ko-KR" altLang="en-US" sz="1100" b="1" dirty="0">
                <a:solidFill>
                  <a:schemeClr val="tx1"/>
                </a:solidFill>
              </a:rPr>
              <a:t>청</a:t>
            </a:r>
          </a:p>
        </p:txBody>
      </p:sp>
      <p:sp>
        <p:nvSpPr>
          <p:cNvPr id="9" name="타원 8"/>
          <p:cNvSpPr/>
          <p:nvPr/>
        </p:nvSpPr>
        <p:spPr>
          <a:xfrm>
            <a:off x="1115616" y="1898169"/>
            <a:ext cx="720080" cy="6827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1100" dirty="0" smtClean="0">
                <a:solidFill>
                  <a:schemeClr val="tx1"/>
                </a:solidFill>
              </a:rPr>
              <a:t>EBK</a:t>
            </a:r>
            <a:r>
              <a:rPr lang="ko-KR" altLang="en-US" sz="1100" dirty="0" smtClean="0">
                <a:solidFill>
                  <a:schemeClr val="tx1"/>
                </a:solidFill>
              </a:rPr>
              <a:t>선발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00302" y="4365104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1979712" y="1124744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>
                <a:solidFill>
                  <a:schemeClr val="tx1"/>
                </a:solidFill>
              </a:rPr>
              <a:t>직무기초</a:t>
            </a:r>
            <a:endParaRPr lang="ko-KR" altLang="en-US" sz="110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979712" y="2690259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언어기초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4797152"/>
            <a:ext cx="74168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1. </a:t>
            </a:r>
            <a:r>
              <a:rPr lang="ko-KR" altLang="en-US" sz="1000" dirty="0" smtClean="0"/>
              <a:t>세계화와 국제화 영역의 </a:t>
            </a:r>
            <a:r>
              <a:rPr lang="en-US" altLang="ko-KR" sz="1000" dirty="0" smtClean="0"/>
              <a:t>EBK </a:t>
            </a:r>
            <a:r>
              <a:rPr lang="ko-KR" altLang="en-US" sz="1000" dirty="0" smtClean="0"/>
              <a:t>지정 교양교과목</a:t>
            </a:r>
            <a:r>
              <a:rPr lang="en-US" altLang="ko-KR" sz="1000" dirty="0" smtClean="0"/>
              <a:t>(</a:t>
            </a:r>
            <a:r>
              <a:rPr lang="ko-KR" altLang="en-US" sz="1000" b="1" dirty="0" smtClean="0"/>
              <a:t>라틴 아메리카의 종교와 사회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러시아의 종교와 사회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인도의 종교와 사회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251519" y="5043373"/>
            <a:ext cx="8467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2. </a:t>
            </a:r>
            <a:r>
              <a:rPr lang="ko-KR" altLang="en-US" sz="1000" dirty="0" smtClean="0"/>
              <a:t>직무기초</a:t>
            </a:r>
            <a:r>
              <a:rPr lang="en-US" altLang="ko-KR" sz="1000" dirty="0" smtClean="0"/>
              <a:t>: </a:t>
            </a:r>
            <a:r>
              <a:rPr lang="ko-KR" altLang="en-US" sz="1000" b="1" dirty="0" err="1" smtClean="0"/>
              <a:t>무역학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경영학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회계학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경제학 원론     </a:t>
            </a:r>
            <a:r>
              <a:rPr lang="ko-KR" altLang="en-US" sz="1000" dirty="0" smtClean="0"/>
              <a:t>언어기초</a:t>
            </a:r>
            <a:r>
              <a:rPr lang="en-US" altLang="ko-KR" sz="1000" dirty="0" smtClean="0"/>
              <a:t>: </a:t>
            </a:r>
            <a:r>
              <a:rPr lang="en-US" altLang="ko-KR" sz="1000" b="1" dirty="0" smtClean="0"/>
              <a:t>4</a:t>
            </a:r>
            <a:r>
              <a:rPr lang="ko-KR" altLang="en-US" sz="1000" b="1" dirty="0" smtClean="0"/>
              <a:t>개 지역언어별 </a:t>
            </a:r>
            <a:r>
              <a:rPr lang="en-US" altLang="ko-KR" sz="1000" b="1" dirty="0" smtClean="0"/>
              <a:t>A1~A2 </a:t>
            </a:r>
            <a:r>
              <a:rPr lang="ko-KR" altLang="en-US" sz="1000" b="1" dirty="0" smtClean="0"/>
              <a:t>지정 교과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상경계열 학생은 </a:t>
            </a:r>
            <a:r>
              <a:rPr lang="en-US" altLang="ko-KR" sz="1000" b="1" dirty="0" smtClean="0"/>
              <a:t>4</a:t>
            </a:r>
            <a:r>
              <a:rPr lang="ko-KR" altLang="en-US" sz="1000" b="1" dirty="0" smtClean="0"/>
              <a:t>개 </a:t>
            </a:r>
            <a:r>
              <a:rPr lang="ko-KR" altLang="en-US" sz="1000" b="1" dirty="0" err="1" smtClean="0"/>
              <a:t>지역중</a:t>
            </a:r>
            <a:r>
              <a:rPr lang="ko-KR" altLang="en-US" sz="1000" b="1" dirty="0" smtClean="0"/>
              <a:t> </a:t>
            </a:r>
            <a:r>
              <a:rPr lang="en-US" altLang="ko-KR" sz="1000" b="1" dirty="0" smtClean="0"/>
              <a:t>1</a:t>
            </a:r>
            <a:r>
              <a:rPr lang="ko-KR" altLang="en-US" sz="1000" b="1" dirty="0" err="1" smtClean="0"/>
              <a:t>개지역어</a:t>
            </a:r>
            <a:r>
              <a:rPr lang="ko-KR" altLang="en-US" sz="1000" b="1" dirty="0" smtClean="0"/>
              <a:t> 선택</a:t>
            </a:r>
            <a:endParaRPr lang="ko-KR" altLang="en-US" sz="1000" b="1" dirty="0"/>
          </a:p>
        </p:txBody>
      </p:sp>
      <p:sp>
        <p:nvSpPr>
          <p:cNvPr id="15" name="직사각형 14"/>
          <p:cNvSpPr/>
          <p:nvPr/>
        </p:nvSpPr>
        <p:spPr>
          <a:xfrm>
            <a:off x="2771800" y="1738130"/>
            <a:ext cx="837218" cy="10259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직무심화</a:t>
            </a:r>
            <a:endParaRPr lang="en-US" altLang="ko-KR" sz="11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100" b="1" dirty="0" smtClean="0">
                <a:solidFill>
                  <a:schemeClr val="tx1"/>
                </a:solidFill>
              </a:rPr>
              <a:t>+</a:t>
            </a:r>
            <a:endParaRPr lang="en-US" altLang="ko-KR" sz="11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지역</a:t>
            </a:r>
            <a:r>
              <a:rPr lang="en-US" altLang="ko-KR" sz="1100" b="1" dirty="0" smtClean="0">
                <a:solidFill>
                  <a:schemeClr val="tx1"/>
                </a:solidFill>
                <a:latin typeface="맑은 고딕"/>
                <a:ea typeface="맑은 고딕"/>
              </a:rPr>
              <a:t>•</a:t>
            </a:r>
            <a:r>
              <a:rPr lang="ko-KR" altLang="en-US" sz="1100" b="1" dirty="0" smtClean="0">
                <a:solidFill>
                  <a:schemeClr val="tx1"/>
                </a:solidFill>
                <a:latin typeface="맑은 고딕"/>
                <a:ea typeface="맑은 고딕"/>
              </a:rPr>
              <a:t>언어 </a:t>
            </a:r>
            <a:endParaRPr lang="en-US" altLang="ko-KR" sz="1100" b="1" dirty="0" smtClean="0">
              <a:solidFill>
                <a:schemeClr val="tx1"/>
              </a:solidFill>
              <a:latin typeface="맑은 고딕"/>
              <a:ea typeface="맑은 고딕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b="1" dirty="0" err="1" smtClean="0">
                <a:solidFill>
                  <a:schemeClr val="tx1"/>
                </a:solidFill>
                <a:latin typeface="맑은 고딕"/>
                <a:ea typeface="맑은 고딕"/>
              </a:rPr>
              <a:t>융복합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520" y="5291709"/>
            <a:ext cx="59315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3. </a:t>
            </a:r>
            <a:r>
              <a:rPr lang="ko-KR" altLang="en-US" sz="1000" dirty="0" smtClean="0"/>
              <a:t>직무심화</a:t>
            </a:r>
            <a:r>
              <a:rPr lang="en-US" altLang="ko-KR" sz="1000" b="1" dirty="0" smtClean="0"/>
              <a:t>: 3</a:t>
            </a:r>
            <a:r>
              <a:rPr lang="ko-KR" altLang="en-US" sz="1000" b="1" dirty="0" smtClean="0"/>
              <a:t>개 직무군      </a:t>
            </a:r>
            <a:r>
              <a:rPr lang="ko-KR" altLang="en-US" sz="1000" dirty="0" smtClean="0"/>
              <a:t>지역</a:t>
            </a:r>
            <a:r>
              <a:rPr lang="en-US" altLang="ko-KR" sz="1000" dirty="0" smtClean="0">
                <a:latin typeface="맑은 고딕"/>
                <a:ea typeface="맑은 고딕"/>
              </a:rPr>
              <a:t>•</a:t>
            </a:r>
            <a:r>
              <a:rPr lang="ko-KR" altLang="en-US" sz="1000" dirty="0" err="1" smtClean="0">
                <a:latin typeface="맑은 고딕"/>
                <a:ea typeface="맑은 고딕"/>
              </a:rPr>
              <a:t>융복합</a:t>
            </a:r>
            <a:r>
              <a:rPr lang="en-US" altLang="ko-KR" sz="1000" b="1" dirty="0" smtClean="0">
                <a:latin typeface="맑은 고딕"/>
                <a:ea typeface="맑은 고딕"/>
              </a:rPr>
              <a:t>: </a:t>
            </a:r>
            <a:r>
              <a:rPr lang="ko-KR" altLang="en-US" sz="1000" b="1" dirty="0" smtClean="0">
                <a:latin typeface="맑은 고딕"/>
                <a:ea typeface="맑은 고딕"/>
              </a:rPr>
              <a:t>지역별 </a:t>
            </a:r>
            <a:r>
              <a:rPr lang="ko-KR" altLang="en-US" sz="1000" b="1" dirty="0" err="1" smtClean="0">
                <a:latin typeface="맑은 고딕"/>
                <a:ea typeface="맑은 고딕"/>
              </a:rPr>
              <a:t>융복합</a:t>
            </a:r>
            <a:r>
              <a:rPr lang="ko-KR" altLang="en-US" sz="1000" b="1" dirty="0" smtClean="0">
                <a:latin typeface="맑은 고딕"/>
                <a:ea typeface="맑은 고딕"/>
              </a:rPr>
              <a:t> 과목</a:t>
            </a:r>
            <a:endParaRPr lang="ko-KR" altLang="en-US" sz="1000" b="1" dirty="0"/>
          </a:p>
        </p:txBody>
      </p:sp>
      <p:sp>
        <p:nvSpPr>
          <p:cNvPr id="19" name="타원 18"/>
          <p:cNvSpPr/>
          <p:nvPr/>
        </p:nvSpPr>
        <p:spPr>
          <a:xfrm>
            <a:off x="3851919" y="1946850"/>
            <a:ext cx="732859" cy="5853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1100" dirty="0" smtClean="0">
                <a:solidFill>
                  <a:schemeClr val="tx1"/>
                </a:solidFill>
              </a:rPr>
              <a:t>7+1</a:t>
            </a: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선</a:t>
            </a:r>
            <a:r>
              <a:rPr lang="ko-KR" altLang="en-US" sz="1100" dirty="0">
                <a:solidFill>
                  <a:schemeClr val="tx1"/>
                </a:solidFill>
              </a:rPr>
              <a:t>발</a:t>
            </a: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572000" y="980728"/>
            <a:ext cx="620509" cy="7574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해외언어심화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4584779" y="2546243"/>
            <a:ext cx="620509" cy="7574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국내언어</a:t>
            </a:r>
            <a:endParaRPr lang="en-US" altLang="ko-KR" sz="11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심</a:t>
            </a:r>
            <a:r>
              <a:rPr lang="ko-KR" altLang="en-US" sz="1100" dirty="0">
                <a:solidFill>
                  <a:schemeClr val="tx1"/>
                </a:solidFill>
              </a:rPr>
              <a:t>화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5364088" y="1759900"/>
            <a:ext cx="837218" cy="10112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직무심화</a:t>
            </a:r>
            <a:endParaRPr lang="en-US" altLang="ko-KR" sz="11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100" b="1" dirty="0" smtClean="0">
                <a:solidFill>
                  <a:schemeClr val="tx1"/>
                </a:solidFill>
              </a:rPr>
              <a:t>+</a:t>
            </a:r>
            <a:endParaRPr lang="en-US" altLang="ko-KR" sz="11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</a:rPr>
              <a:t>지역</a:t>
            </a:r>
            <a:r>
              <a:rPr lang="en-US" altLang="ko-KR" sz="1100" b="1" dirty="0" smtClean="0">
                <a:solidFill>
                  <a:schemeClr val="tx1"/>
                </a:solidFill>
                <a:latin typeface="맑은 고딕"/>
                <a:ea typeface="맑은 고딕"/>
              </a:rPr>
              <a:t>•</a:t>
            </a:r>
            <a:r>
              <a:rPr lang="ko-KR" altLang="en-US" sz="1100" b="1" dirty="0" smtClean="0">
                <a:solidFill>
                  <a:schemeClr val="tx1"/>
                </a:solidFill>
                <a:latin typeface="맑은 고딕"/>
                <a:ea typeface="맑은 고딕"/>
              </a:rPr>
              <a:t>언어 </a:t>
            </a:r>
            <a:endParaRPr lang="en-US" altLang="ko-KR" sz="1100" b="1" dirty="0" smtClean="0">
              <a:solidFill>
                <a:schemeClr val="tx1"/>
              </a:solidFill>
              <a:latin typeface="맑은 고딕"/>
              <a:ea typeface="맑은 고딕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b="1" dirty="0" err="1" smtClean="0">
                <a:solidFill>
                  <a:schemeClr val="tx1"/>
                </a:solidFill>
                <a:latin typeface="맑은 고딕"/>
                <a:ea typeface="맑은 고딕"/>
              </a:rPr>
              <a:t>융복합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23" name="타원 22"/>
          <p:cNvSpPr/>
          <p:nvPr/>
        </p:nvSpPr>
        <p:spPr>
          <a:xfrm>
            <a:off x="6430294" y="1934271"/>
            <a:ext cx="909225" cy="6340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1100" dirty="0" smtClean="0">
                <a:solidFill>
                  <a:schemeClr val="tx1"/>
                </a:solidFill>
              </a:rPr>
              <a:t>co-op</a:t>
            </a: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선</a:t>
            </a:r>
            <a:r>
              <a:rPr lang="ko-KR" altLang="en-US" sz="1100" dirty="0">
                <a:solidFill>
                  <a:schemeClr val="tx1"/>
                </a:solidFill>
              </a:rPr>
              <a:t>발</a:t>
            </a:r>
          </a:p>
        </p:txBody>
      </p:sp>
      <p:sp>
        <p:nvSpPr>
          <p:cNvPr id="24" name="모서리가 둥근 직사각형 23"/>
          <p:cNvSpPr/>
          <p:nvPr/>
        </p:nvSpPr>
        <p:spPr>
          <a:xfrm>
            <a:off x="7323088" y="1124744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해외</a:t>
            </a:r>
            <a:endParaRPr lang="en-US" altLang="ko-KR" sz="11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인</a:t>
            </a:r>
            <a:r>
              <a:rPr lang="ko-KR" altLang="en-US" sz="1100" dirty="0">
                <a:solidFill>
                  <a:schemeClr val="tx1"/>
                </a:solidFill>
              </a:rPr>
              <a:t>턴</a:t>
            </a:r>
          </a:p>
        </p:txBody>
      </p:sp>
      <p:sp>
        <p:nvSpPr>
          <p:cNvPr id="25" name="모서리가 둥근 직사각형 24"/>
          <p:cNvSpPr/>
          <p:nvPr/>
        </p:nvSpPr>
        <p:spPr>
          <a:xfrm>
            <a:off x="7335867" y="2690259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국내</a:t>
            </a:r>
            <a:endParaRPr lang="en-US" altLang="ko-KR" sz="11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인</a:t>
            </a:r>
            <a:r>
              <a:rPr lang="ko-KR" altLang="en-US" sz="1100" dirty="0">
                <a:solidFill>
                  <a:schemeClr val="tx1"/>
                </a:solidFill>
              </a:rPr>
              <a:t>턴</a:t>
            </a:r>
          </a:p>
        </p:txBody>
      </p:sp>
      <p:sp>
        <p:nvSpPr>
          <p:cNvPr id="26" name="모서리가 둥근 직사각형 25"/>
          <p:cNvSpPr/>
          <p:nvPr/>
        </p:nvSpPr>
        <p:spPr>
          <a:xfrm>
            <a:off x="8098136" y="1600808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해외</a:t>
            </a:r>
            <a:endParaRPr lang="en-US" altLang="ko-KR" sz="11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취업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8115174" y="2690259"/>
            <a:ext cx="620509" cy="613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국내</a:t>
            </a:r>
            <a:endParaRPr lang="en-US" altLang="ko-KR" sz="11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취업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cxnSp>
        <p:nvCxnSpPr>
          <p:cNvPr id="29" name="직선 화살표 연결선 28"/>
          <p:cNvCxnSpPr>
            <a:stCxn id="7" idx="3"/>
          </p:cNvCxnSpPr>
          <p:nvPr/>
        </p:nvCxnSpPr>
        <p:spPr>
          <a:xfrm>
            <a:off x="896203" y="2266121"/>
            <a:ext cx="2194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V="1">
            <a:off x="1689985" y="1669469"/>
            <a:ext cx="291422" cy="21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>
            <a:off x="1689985" y="2591577"/>
            <a:ext cx="291422" cy="160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/>
          <p:nvPr/>
        </p:nvCxnSpPr>
        <p:spPr>
          <a:xfrm flipV="1">
            <a:off x="2685517" y="2824944"/>
            <a:ext cx="219413" cy="199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>
            <a:off x="2600221" y="1431437"/>
            <a:ext cx="254607" cy="269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/>
          <p:nvPr/>
        </p:nvCxnSpPr>
        <p:spPr>
          <a:xfrm>
            <a:off x="3632506" y="2214194"/>
            <a:ext cx="2194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flipV="1">
            <a:off x="4339808" y="1669469"/>
            <a:ext cx="232192" cy="206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/>
          <p:nvPr/>
        </p:nvCxnSpPr>
        <p:spPr>
          <a:xfrm>
            <a:off x="4245731" y="2570134"/>
            <a:ext cx="317647" cy="2193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/>
          <p:nvPr/>
        </p:nvCxnSpPr>
        <p:spPr>
          <a:xfrm>
            <a:off x="5205288" y="1414668"/>
            <a:ext cx="302816" cy="286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직선 화살표 연결선 44"/>
          <p:cNvCxnSpPr/>
          <p:nvPr/>
        </p:nvCxnSpPr>
        <p:spPr>
          <a:xfrm flipV="1">
            <a:off x="5238972" y="2824944"/>
            <a:ext cx="396718" cy="1459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>
            <a:off x="6201306" y="2213921"/>
            <a:ext cx="2194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/>
          <p:nvPr/>
        </p:nvCxnSpPr>
        <p:spPr>
          <a:xfrm flipV="1">
            <a:off x="7052502" y="1712775"/>
            <a:ext cx="288032" cy="1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/>
          <p:nvPr/>
        </p:nvCxnSpPr>
        <p:spPr>
          <a:xfrm>
            <a:off x="7118663" y="2546243"/>
            <a:ext cx="219413" cy="125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/>
          <p:nvPr/>
        </p:nvCxnSpPr>
        <p:spPr>
          <a:xfrm>
            <a:off x="7943597" y="1414668"/>
            <a:ext cx="219413" cy="187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/>
          <p:nvPr/>
        </p:nvCxnSpPr>
        <p:spPr>
          <a:xfrm>
            <a:off x="7956376" y="2986201"/>
            <a:ext cx="2194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 flipV="1">
            <a:off x="7878723" y="2239548"/>
            <a:ext cx="297066" cy="4377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51519" y="5578300"/>
            <a:ext cx="8280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4. 7+1 </a:t>
            </a:r>
            <a:r>
              <a:rPr lang="ko-KR" altLang="en-US" sz="1000" dirty="0" smtClean="0"/>
              <a:t>학기 </a:t>
            </a:r>
            <a:r>
              <a:rPr lang="en-US" altLang="ko-KR" sz="1000" dirty="0" smtClean="0"/>
              <a:t>:  </a:t>
            </a:r>
            <a:r>
              <a:rPr lang="ko-KR" altLang="en-US" sz="1000" dirty="0" smtClean="0"/>
              <a:t>해외 또는 국내에서 언어심화연수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해외활동지원비 </a:t>
            </a:r>
            <a:r>
              <a:rPr lang="en-US" altLang="ko-KR" sz="1000" dirty="0" smtClean="0"/>
              <a:t>, 18</a:t>
            </a:r>
            <a:r>
              <a:rPr lang="ko-KR" altLang="en-US" sz="1000" dirty="0" smtClean="0"/>
              <a:t>학점 인정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언어계열은 </a:t>
            </a:r>
            <a:r>
              <a:rPr lang="ko-KR" altLang="en-US" sz="1000" dirty="0" err="1" smtClean="0"/>
              <a:t>주전공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18</a:t>
            </a:r>
            <a:r>
              <a:rPr lang="ko-KR" altLang="en-US" sz="1000" dirty="0" smtClean="0"/>
              <a:t>학점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상경계열은 </a:t>
            </a:r>
            <a:r>
              <a:rPr lang="en-US" altLang="ko-KR" sz="1000" dirty="0" smtClean="0"/>
              <a:t>EBK 9</a:t>
            </a:r>
            <a:r>
              <a:rPr lang="ko-KR" altLang="en-US" sz="1000" dirty="0" smtClean="0"/>
              <a:t>학점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일반 </a:t>
            </a:r>
            <a:r>
              <a:rPr lang="en-US" altLang="ko-KR" sz="1000" dirty="0" smtClean="0"/>
              <a:t>9</a:t>
            </a:r>
            <a:r>
              <a:rPr lang="ko-KR" altLang="en-US" sz="1000" dirty="0" smtClean="0"/>
              <a:t>학점</a:t>
            </a:r>
            <a:r>
              <a:rPr lang="en-US" altLang="ko-KR" sz="1000" dirty="0" smtClean="0"/>
              <a:t>) </a:t>
            </a:r>
            <a:endParaRPr lang="ko-KR" altLang="en-US" sz="1000" b="1" dirty="0"/>
          </a:p>
        </p:txBody>
      </p:sp>
      <p:sp>
        <p:nvSpPr>
          <p:cNvPr id="60" name="직사각형 59"/>
          <p:cNvSpPr/>
          <p:nvPr/>
        </p:nvSpPr>
        <p:spPr>
          <a:xfrm>
            <a:off x="1979712" y="188640"/>
            <a:ext cx="496855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E-</a:t>
            </a:r>
            <a:r>
              <a:rPr lang="en-US" altLang="ko-KR" dirty="0" err="1" smtClean="0">
                <a:solidFill>
                  <a:schemeClr val="tx1"/>
                </a:solidFill>
              </a:rPr>
              <a:t>BRIdge</a:t>
            </a:r>
            <a:r>
              <a:rPr lang="en-US" altLang="ko-KR" dirty="0" smtClean="0">
                <a:solidFill>
                  <a:schemeClr val="tx1"/>
                </a:solidFill>
              </a:rPr>
              <a:t> KOREA </a:t>
            </a:r>
            <a:r>
              <a:rPr lang="ko-KR" altLang="en-US" dirty="0" smtClean="0">
                <a:solidFill>
                  <a:schemeClr val="tx1"/>
                </a:solidFill>
              </a:rPr>
              <a:t>연계전공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국제지역경영학사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0910" y="5849726"/>
            <a:ext cx="59315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5. co-op </a:t>
            </a:r>
            <a:r>
              <a:rPr lang="ko-KR" altLang="en-US" sz="1000" dirty="0" smtClean="0"/>
              <a:t>학기</a:t>
            </a:r>
            <a:r>
              <a:rPr lang="en-US" altLang="ko-KR" sz="1000" dirty="0" smtClean="0"/>
              <a:t>:  </a:t>
            </a:r>
            <a:r>
              <a:rPr lang="ko-KR" altLang="en-US" sz="1000" dirty="0" smtClean="0"/>
              <a:t>해외 또는 국내에서 인턴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해외활동지원비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국내활동비 지원 </a:t>
            </a:r>
            <a:r>
              <a:rPr lang="en-US" altLang="ko-KR" sz="1000" dirty="0" smtClean="0"/>
              <a:t>, 18</a:t>
            </a:r>
            <a:r>
              <a:rPr lang="ko-KR" altLang="en-US" sz="1000" dirty="0" smtClean="0"/>
              <a:t>학점 인정</a:t>
            </a:r>
            <a:r>
              <a:rPr lang="en-US" altLang="ko-KR" sz="1000" dirty="0" smtClean="0"/>
              <a:t>(EBK </a:t>
            </a:r>
            <a:r>
              <a:rPr lang="ko-KR" altLang="en-US" sz="1000" dirty="0" smtClean="0"/>
              <a:t>학점</a:t>
            </a:r>
            <a:r>
              <a:rPr lang="en-US" altLang="ko-KR" sz="1000" dirty="0" smtClean="0"/>
              <a:t>) </a:t>
            </a:r>
            <a:endParaRPr lang="ko-KR" altLang="en-US" sz="10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251519" y="6112553"/>
            <a:ext cx="8156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6. </a:t>
            </a:r>
            <a:r>
              <a:rPr lang="ko-KR" altLang="en-US" sz="1000" dirty="0" err="1" smtClean="0"/>
              <a:t>취창업</a:t>
            </a:r>
            <a:r>
              <a:rPr lang="ko-KR" altLang="en-US" sz="1000" dirty="0" smtClean="0"/>
              <a:t> 동아리 지원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언어집중강좌 및 </a:t>
            </a:r>
            <a:r>
              <a:rPr lang="en-US" altLang="ko-KR" sz="1000" dirty="0" smtClean="0"/>
              <a:t>IT</a:t>
            </a:r>
            <a:r>
              <a:rPr lang="ko-KR" altLang="en-US" sz="1000" dirty="0" smtClean="0"/>
              <a:t>실무강좌 수강 지원</a:t>
            </a:r>
            <a:r>
              <a:rPr lang="en-US" altLang="ko-KR" sz="1000" dirty="0" smtClean="0"/>
              <a:t>, EBK Pre </a:t>
            </a:r>
            <a:r>
              <a:rPr lang="ko-KR" altLang="en-US" sz="1000" dirty="0" smtClean="0"/>
              <a:t>캠프 참가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취창업</a:t>
            </a:r>
            <a:r>
              <a:rPr lang="ko-KR" altLang="en-US" sz="1000" dirty="0" smtClean="0"/>
              <a:t> 캠프 참가</a:t>
            </a:r>
            <a:r>
              <a:rPr lang="en-US" altLang="ko-KR" sz="1000" dirty="0" smtClean="0"/>
              <a:t>, GCI </a:t>
            </a:r>
            <a:r>
              <a:rPr lang="ko-KR" altLang="en-US" sz="1000" dirty="0" smtClean="0"/>
              <a:t>근로장학금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전공스터디</a:t>
            </a:r>
            <a:r>
              <a:rPr lang="ko-KR" altLang="en-US" sz="1000" dirty="0" smtClean="0"/>
              <a:t> 룸 지원</a:t>
            </a:r>
            <a:r>
              <a:rPr lang="en-US" altLang="ko-KR" sz="1000" dirty="0" smtClean="0"/>
              <a:t> </a:t>
            </a:r>
            <a:endParaRPr lang="ko-KR" altLang="en-US" sz="1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305793" y="3043611"/>
            <a:ext cx="61037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신입생 수강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ko-KR" altLang="en-US" sz="900" dirty="0" err="1" smtClean="0"/>
              <a:t>신청시</a:t>
            </a:r>
            <a:endParaRPr lang="ko-KR" altLang="en-US" sz="900" dirty="0"/>
          </a:p>
        </p:txBody>
      </p:sp>
      <p:sp>
        <p:nvSpPr>
          <p:cNvPr id="64" name="TextBox 63"/>
          <p:cNvSpPr txBox="1"/>
          <p:nvPr/>
        </p:nvSpPr>
        <p:spPr>
          <a:xfrm>
            <a:off x="1115616" y="2783496"/>
            <a:ext cx="61037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겨울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방학</a:t>
            </a:r>
            <a:endParaRPr lang="ko-KR" altLang="en-US" sz="900" dirty="0"/>
          </a:p>
        </p:txBody>
      </p:sp>
      <p:sp>
        <p:nvSpPr>
          <p:cNvPr id="65" name="TextBox 64"/>
          <p:cNvSpPr txBox="1"/>
          <p:nvPr/>
        </p:nvSpPr>
        <p:spPr>
          <a:xfrm>
            <a:off x="1972207" y="3532874"/>
            <a:ext cx="6103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2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1,2</a:t>
            </a:r>
            <a:r>
              <a:rPr lang="ko-KR" altLang="en-US" sz="900" dirty="0" smtClean="0"/>
              <a:t>학기</a:t>
            </a:r>
            <a:endParaRPr lang="ko-KR" altLang="en-US" sz="900" dirty="0"/>
          </a:p>
        </p:txBody>
      </p:sp>
      <p:sp>
        <p:nvSpPr>
          <p:cNvPr id="66" name="TextBox 65"/>
          <p:cNvSpPr txBox="1"/>
          <p:nvPr/>
        </p:nvSpPr>
        <p:spPr>
          <a:xfrm>
            <a:off x="2883284" y="2945854"/>
            <a:ext cx="6103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3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</a:t>
            </a:r>
            <a:r>
              <a:rPr lang="ko-KR" altLang="en-US" sz="900" dirty="0" smtClean="0"/>
              <a:t>학기</a:t>
            </a:r>
            <a:endParaRPr lang="ko-KR" altLang="en-US" sz="900" dirty="0"/>
          </a:p>
        </p:txBody>
      </p:sp>
      <p:sp>
        <p:nvSpPr>
          <p:cNvPr id="67" name="TextBox 66"/>
          <p:cNvSpPr txBox="1"/>
          <p:nvPr/>
        </p:nvSpPr>
        <p:spPr>
          <a:xfrm>
            <a:off x="3742213" y="2871022"/>
            <a:ext cx="73977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3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</a:t>
            </a:r>
            <a:r>
              <a:rPr lang="ko-KR" altLang="en-US" sz="900" dirty="0" smtClean="0"/>
              <a:t>학기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여름방학</a:t>
            </a:r>
            <a:endParaRPr lang="ko-KR" altLang="en-US" sz="900" dirty="0"/>
          </a:p>
        </p:txBody>
      </p:sp>
      <p:sp>
        <p:nvSpPr>
          <p:cNvPr id="68" name="TextBox 67"/>
          <p:cNvSpPr txBox="1"/>
          <p:nvPr/>
        </p:nvSpPr>
        <p:spPr>
          <a:xfrm>
            <a:off x="4535996" y="3512056"/>
            <a:ext cx="7397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3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/>
              <a:t>2</a:t>
            </a:r>
            <a:r>
              <a:rPr lang="ko-KR" altLang="en-US" sz="900" dirty="0" smtClean="0"/>
              <a:t>학기</a:t>
            </a:r>
            <a:endParaRPr lang="en-US" altLang="ko-KR" sz="900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5436589" y="2997256"/>
            <a:ext cx="7397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4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</a:t>
            </a:r>
            <a:r>
              <a:rPr lang="ko-KR" altLang="en-US" sz="900" dirty="0" smtClean="0"/>
              <a:t>학기</a:t>
            </a:r>
            <a:endParaRPr lang="en-US" altLang="ko-KR" sz="900" dirty="0" smtClean="0"/>
          </a:p>
        </p:txBody>
      </p:sp>
      <p:sp>
        <p:nvSpPr>
          <p:cNvPr id="71" name="TextBox 70"/>
          <p:cNvSpPr txBox="1"/>
          <p:nvPr/>
        </p:nvSpPr>
        <p:spPr>
          <a:xfrm>
            <a:off x="6483806" y="2789506"/>
            <a:ext cx="73977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4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 smtClean="0"/>
              <a:t>1</a:t>
            </a:r>
            <a:r>
              <a:rPr lang="ko-KR" altLang="en-US" sz="900" dirty="0" smtClean="0"/>
              <a:t>학기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여름방학</a:t>
            </a:r>
            <a:endParaRPr lang="ko-KR" altLang="en-US" sz="900" dirty="0"/>
          </a:p>
        </p:txBody>
      </p:sp>
      <p:sp>
        <p:nvSpPr>
          <p:cNvPr id="72" name="TextBox 71"/>
          <p:cNvSpPr txBox="1"/>
          <p:nvPr/>
        </p:nvSpPr>
        <p:spPr>
          <a:xfrm>
            <a:off x="7276236" y="3499077"/>
            <a:ext cx="7397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/>
              <a:t>4</a:t>
            </a:r>
            <a:r>
              <a:rPr lang="ko-KR" altLang="en-US" sz="900" dirty="0" smtClean="0"/>
              <a:t>학년</a:t>
            </a:r>
            <a:endParaRPr lang="en-US" altLang="ko-KR" sz="900" dirty="0" smtClean="0"/>
          </a:p>
          <a:p>
            <a:pPr algn="ctr">
              <a:lnSpc>
                <a:spcPct val="150000"/>
              </a:lnSpc>
            </a:pPr>
            <a:r>
              <a:rPr lang="en-US" altLang="ko-KR" sz="900" dirty="0"/>
              <a:t>2</a:t>
            </a:r>
            <a:r>
              <a:rPr lang="ko-KR" altLang="en-US" sz="900" dirty="0" smtClean="0"/>
              <a:t>학기</a:t>
            </a:r>
            <a:endParaRPr lang="ko-KR" altLang="en-US" sz="900" dirty="0"/>
          </a:p>
        </p:txBody>
      </p:sp>
      <p:sp>
        <p:nvSpPr>
          <p:cNvPr id="73" name="TextBox 72"/>
          <p:cNvSpPr txBox="1"/>
          <p:nvPr/>
        </p:nvSpPr>
        <p:spPr>
          <a:xfrm>
            <a:off x="8066082" y="3444658"/>
            <a:ext cx="739770" cy="273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900" dirty="0" smtClean="0"/>
              <a:t>졸업</a:t>
            </a:r>
            <a:endParaRPr lang="ko-KR" altLang="en-US" sz="900" dirty="0"/>
          </a:p>
        </p:txBody>
      </p:sp>
      <p:sp>
        <p:nvSpPr>
          <p:cNvPr id="77" name="TextBox 76"/>
          <p:cNvSpPr txBox="1"/>
          <p:nvPr/>
        </p:nvSpPr>
        <p:spPr>
          <a:xfrm>
            <a:off x="251520" y="4509120"/>
            <a:ext cx="74168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* 6</a:t>
            </a:r>
            <a:r>
              <a:rPr lang="ko-KR" altLang="en-US" sz="1000" dirty="0" smtClean="0"/>
              <a:t>개 참여학과 및 전공 대상 </a:t>
            </a:r>
            <a:r>
              <a:rPr lang="en-US" altLang="ko-KR" sz="1000" dirty="0" smtClean="0"/>
              <a:t>: </a:t>
            </a:r>
            <a:r>
              <a:rPr lang="ko-KR" altLang="en-US" sz="1000" dirty="0" smtClean="0"/>
              <a:t>경영학과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국제무역학과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스페인어과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포르투갈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브라질</a:t>
            </a:r>
            <a:r>
              <a:rPr lang="en-US" altLang="ko-KR" sz="1000" dirty="0" smtClean="0"/>
              <a:t>)</a:t>
            </a:r>
            <a:r>
              <a:rPr lang="ko-KR" altLang="en-US" sz="1000" dirty="0" err="1" smtClean="0"/>
              <a:t>어과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러시아어 전공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인도어 전공</a:t>
            </a:r>
            <a:endParaRPr lang="ko-KR" altLang="en-US" sz="1000" dirty="0"/>
          </a:p>
        </p:txBody>
      </p:sp>
      <p:sp>
        <p:nvSpPr>
          <p:cNvPr id="78" name="TextBox 77"/>
          <p:cNvSpPr txBox="1"/>
          <p:nvPr/>
        </p:nvSpPr>
        <p:spPr>
          <a:xfrm>
            <a:off x="1427113" y="1301939"/>
            <a:ext cx="545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900" dirty="0" smtClean="0"/>
              <a:t>언어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계열</a:t>
            </a:r>
            <a:endParaRPr lang="ko-KR" altLang="en-US" sz="900" dirty="0"/>
          </a:p>
        </p:txBody>
      </p:sp>
      <p:sp>
        <p:nvSpPr>
          <p:cNvPr id="79" name="TextBox 78"/>
          <p:cNvSpPr txBox="1"/>
          <p:nvPr/>
        </p:nvSpPr>
        <p:spPr>
          <a:xfrm>
            <a:off x="1784311" y="2302265"/>
            <a:ext cx="545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900" dirty="0" smtClean="0"/>
              <a:t>상경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계</a:t>
            </a:r>
            <a:r>
              <a:rPr lang="ko-KR" altLang="en-US" sz="900" dirty="0"/>
              <a:t>열</a:t>
            </a:r>
          </a:p>
        </p:txBody>
      </p:sp>
    </p:spTree>
    <p:extLst>
      <p:ext uri="{BB962C8B-B14F-4D97-AF65-F5344CB8AC3E}">
        <p14:creationId xmlns:p14="http://schemas.microsoft.com/office/powerpoint/2010/main" val="2385659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251</Words>
  <Application>Microsoft Office PowerPoint</Application>
  <PresentationFormat>화면 슬라이드 쇼(4:3)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</cp:revision>
  <dcterms:created xsi:type="dcterms:W3CDTF">2014-08-12T04:49:38Z</dcterms:created>
  <dcterms:modified xsi:type="dcterms:W3CDTF">2014-08-12T05:34:56Z</dcterms:modified>
</cp:coreProperties>
</file>